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chivo Black" panose="020B0604020202020204" charset="0"/>
      <p:regular r:id="rId13"/>
    </p:embeddedFont>
    <p:embeddedFont>
      <p:font typeface="Arial Black" panose="020B0A04020102020204" pitchFamily="34" charset="0"/>
      <p:bold r:id="rId14"/>
    </p:embeddedFont>
    <p:embeddedFont>
      <p:font typeface="Graph" panose="020B0604020202020204" charset="-78"/>
      <p:regular r:id="rId15"/>
    </p:embeddedFon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www.icrisat.org" TargetMode="Externa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777822" cy="10287000"/>
            <a:chOff x="0" y="0"/>
            <a:chExt cx="1669767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9767" cy="1593725"/>
            </a:xfrm>
            <a:custGeom>
              <a:avLst/>
              <a:gdLst/>
              <a:ahLst/>
              <a:cxnLst/>
              <a:rect l="l" t="t" r="r" b="b"/>
              <a:pathLst>
                <a:path w="1669767" h="1593725">
                  <a:moveTo>
                    <a:pt x="0" y="0"/>
                  </a:moveTo>
                  <a:lnTo>
                    <a:pt x="1669767" y="0"/>
                  </a:lnTo>
                  <a:lnTo>
                    <a:pt x="166976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1495" r="-2149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673757" y="1873972"/>
            <a:ext cx="7603553" cy="6539056"/>
          </a:xfrm>
          <a:custGeom>
            <a:avLst/>
            <a:gdLst/>
            <a:ahLst/>
            <a:cxnLst/>
            <a:rect l="l" t="t" r="r" b="b"/>
            <a:pathLst>
              <a:path w="7603553" h="6539056">
                <a:moveTo>
                  <a:pt x="0" y="0"/>
                </a:moveTo>
                <a:lnTo>
                  <a:pt x="7603553" y="0"/>
                </a:lnTo>
                <a:lnTo>
                  <a:pt x="7603553" y="6539056"/>
                </a:lnTo>
                <a:lnTo>
                  <a:pt x="0" y="653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75511" y="2930274"/>
            <a:ext cx="6337544" cy="1751467"/>
          </a:xfrm>
          <a:custGeom>
            <a:avLst/>
            <a:gdLst/>
            <a:ahLst/>
            <a:cxnLst/>
            <a:rect l="l" t="t" r="r" b="b"/>
            <a:pathLst>
              <a:path w="6337544" h="1751467">
                <a:moveTo>
                  <a:pt x="0" y="0"/>
                </a:moveTo>
                <a:lnTo>
                  <a:pt x="6337544" y="0"/>
                </a:lnTo>
                <a:lnTo>
                  <a:pt x="6337544" y="1751467"/>
                </a:lnTo>
                <a:lnTo>
                  <a:pt x="0" y="1751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66756" y="199169"/>
            <a:ext cx="1020142" cy="1148809"/>
          </a:xfrm>
          <a:custGeom>
            <a:avLst/>
            <a:gdLst/>
            <a:ahLst/>
            <a:cxnLst/>
            <a:rect l="l" t="t" r="r" b="b"/>
            <a:pathLst>
              <a:path w="1020142" h="1148809">
                <a:moveTo>
                  <a:pt x="0" y="0"/>
                </a:moveTo>
                <a:lnTo>
                  <a:pt x="1020142" y="0"/>
                </a:lnTo>
                <a:lnTo>
                  <a:pt x="1020142" y="1148809"/>
                </a:lnTo>
                <a:lnTo>
                  <a:pt x="0" y="1148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259407" y="3302558"/>
            <a:ext cx="4569751" cy="785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2"/>
              </a:lnSpc>
            </a:pPr>
            <a:r>
              <a:rPr lang="en-US" sz="6462" spc="-129" dirty="0">
                <a:solidFill>
                  <a:srgbClr val="414B3B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FarmSathi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34523" y="357458"/>
            <a:ext cx="5853906" cy="86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6"/>
              </a:lnSpc>
            </a:pPr>
            <a:r>
              <a:rPr lang="en-US" sz="3099" b="1" spc="154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Gandhi Institute For Technology, Bhubaneswar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4737" y="3121583"/>
            <a:ext cx="5871316" cy="134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1"/>
              </a:lnSpc>
            </a:pPr>
            <a:r>
              <a:rPr lang="en-US" sz="4291" spc="-38" dirty="0">
                <a:solidFill>
                  <a:srgbClr val="293322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Smart Farming Made Easy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5699" y="4958643"/>
            <a:ext cx="5830354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4"/>
              </a:lnSpc>
              <a:spcBef>
                <a:spcPct val="0"/>
              </a:spcBef>
            </a:pPr>
            <a:r>
              <a:rPr lang="en-US" sz="3785" dirty="0">
                <a:solidFill>
                  <a:srgbClr val="607522"/>
                </a:solidFill>
                <a:latin typeface="Inter Bold"/>
                <a:ea typeface="Inter Bold"/>
                <a:cs typeface="Trabelsi"/>
                <a:sym typeface="Trabelsi"/>
              </a:rPr>
              <a:t>Optimize Farming with AI Smart crop and fertilizer recommendations for better yields.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90850" y="8384453"/>
            <a:ext cx="5022205" cy="129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90"/>
              </a:lnSpc>
            </a:pPr>
            <a:r>
              <a:rPr lang="en-US" sz="2991">
                <a:solidFill>
                  <a:srgbClr val="000000"/>
                </a:solidFill>
                <a:latin typeface="Graph"/>
                <a:ea typeface="Graph"/>
                <a:cs typeface="Graph"/>
                <a:sym typeface="Graph"/>
              </a:rPr>
              <a:t>Mohanty Hitesh Rabindranath</a:t>
            </a:r>
          </a:p>
          <a:p>
            <a:pPr algn="r">
              <a:lnSpc>
                <a:spcPts val="3290"/>
              </a:lnSpc>
            </a:pPr>
            <a:r>
              <a:rPr lang="en-US" sz="2991">
                <a:solidFill>
                  <a:srgbClr val="000000"/>
                </a:solidFill>
                <a:latin typeface="Graph"/>
                <a:ea typeface="Graph"/>
                <a:cs typeface="Graph"/>
                <a:sym typeface="Graph"/>
              </a:rPr>
              <a:t>Syed Sadiqu Hussain</a:t>
            </a:r>
          </a:p>
          <a:p>
            <a:pPr algn="r">
              <a:lnSpc>
                <a:spcPts val="3290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Graph"/>
                <a:ea typeface="Graph"/>
                <a:cs typeface="Graph"/>
                <a:sym typeface="Graph"/>
              </a:rPr>
              <a:t>B.Tech(CSE)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45395" y="745255"/>
            <a:ext cx="10997211" cy="703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2"/>
              </a:lnSpc>
            </a:pPr>
            <a:r>
              <a:rPr lang="en-US" sz="6026" spc="-120" dirty="0">
                <a:solidFill>
                  <a:srgbClr val="414B3B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Conclusion &amp; Future Work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6422" y="1682323"/>
            <a:ext cx="16688544" cy="189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4"/>
              </a:lnSpc>
            </a:pPr>
            <a:r>
              <a:rPr lang="en-US" sz="3257" b="1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Conclusion:</a:t>
            </a:r>
          </a:p>
          <a:p>
            <a:pPr marL="703355" lvl="1" indent="-351678" algn="l">
              <a:lnSpc>
                <a:spcPts val="4235"/>
              </a:lnSpc>
              <a:buFont typeface="Arial"/>
              <a:buChar char="•"/>
            </a:pPr>
            <a:r>
              <a:rPr lang="en-US" sz="3257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The system provides reliable recommendations for crop growth optimization.</a:t>
            </a:r>
          </a:p>
          <a:p>
            <a:pPr marL="703355" lvl="1" indent="-351678" algn="l">
              <a:lnSpc>
                <a:spcPts val="4235"/>
              </a:lnSpc>
              <a:buFont typeface="Arial"/>
              <a:buChar char="•"/>
            </a:pPr>
            <a:r>
              <a:rPr lang="en-US" sz="3257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Achieved high accuracy and ease of use.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8321518"/>
            <a:ext cx="14904615" cy="106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35"/>
              </a:lnSpc>
              <a:spcBef>
                <a:spcPct val="0"/>
              </a:spcBef>
            </a:pPr>
            <a:r>
              <a:rPr lang="en-US" sz="3257" dirty="0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Developing a full-fledged system for comprehensive farmer support.</a:t>
            </a:r>
          </a:p>
          <a:p>
            <a:pPr algn="l">
              <a:lnSpc>
                <a:spcPts val="4235"/>
              </a:lnSpc>
              <a:spcBef>
                <a:spcPct val="0"/>
              </a:spcBef>
            </a:pPr>
            <a:r>
              <a:rPr lang="en-US" sz="3257" dirty="0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Features such as Crop Disease Detection and Pesticide Recommendations.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6422" y="4413512"/>
            <a:ext cx="7687979" cy="502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3355" lvl="1" indent="-351678">
              <a:lnSpc>
                <a:spcPts val="4235"/>
              </a:lnSpc>
              <a:buFont typeface="Arial"/>
              <a:buChar char="•"/>
            </a:pPr>
            <a:r>
              <a:rPr lang="en-US" sz="3257" b="1" dirty="0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Integration of Additional Data: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6422" y="6102490"/>
            <a:ext cx="6921067" cy="530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3355" lvl="1" indent="-351678">
              <a:lnSpc>
                <a:spcPts val="4235"/>
              </a:lnSpc>
              <a:buFont typeface="Arial"/>
              <a:buChar char="•"/>
            </a:pPr>
            <a:r>
              <a:rPr lang="en-US" sz="3257" b="1" dirty="0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Expanded Recommendations: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0" y="6594516"/>
            <a:ext cx="9495160" cy="106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35"/>
              </a:lnSpc>
              <a:spcBef>
                <a:spcPct val="0"/>
              </a:spcBef>
            </a:pPr>
            <a:r>
              <a:rPr lang="en-US" sz="3257" dirty="0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Support for more crop and fertilizer types.</a:t>
            </a:r>
          </a:p>
          <a:p>
            <a:pPr algn="l">
              <a:lnSpc>
                <a:spcPts val="4235"/>
              </a:lnSpc>
              <a:spcBef>
                <a:spcPct val="0"/>
              </a:spcBef>
            </a:pPr>
            <a:r>
              <a:rPr lang="en-US" sz="3257" dirty="0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Inclusion of region-specific crops and practices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4986577"/>
            <a:ext cx="10978827" cy="106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35"/>
              </a:lnSpc>
              <a:spcBef>
                <a:spcPct val="0"/>
              </a:spcBef>
            </a:pPr>
            <a:r>
              <a:rPr lang="en-US" sz="3257" dirty="0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Real-time weather data for dynamic recommendations.</a:t>
            </a:r>
          </a:p>
          <a:p>
            <a:pPr algn="l">
              <a:lnSpc>
                <a:spcPts val="4235"/>
              </a:lnSpc>
              <a:spcBef>
                <a:spcPct val="0"/>
              </a:spcBef>
            </a:pPr>
            <a:r>
              <a:rPr lang="en-US" sz="3257" dirty="0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Advanced soil analysis data.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034" y="3842110"/>
            <a:ext cx="5782113" cy="60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85"/>
              </a:lnSpc>
              <a:spcBef>
                <a:spcPct val="0"/>
              </a:spcBef>
            </a:pPr>
            <a:r>
              <a:rPr lang="en-US" sz="3757" b="1" dirty="0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Planned Enhancements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6422" y="7800917"/>
            <a:ext cx="6679965" cy="530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3355" lvl="1" indent="-351678">
              <a:lnSpc>
                <a:spcPts val="4235"/>
              </a:lnSpc>
              <a:buFont typeface="Arial"/>
              <a:buChar char="•"/>
            </a:pPr>
            <a:r>
              <a:rPr lang="en-US" sz="3257" b="1" dirty="0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Farmer Assistance Platform: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80001" cy="10287000"/>
            <a:chOff x="0" y="0"/>
            <a:chExt cx="105040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0400" cy="1593725"/>
            </a:xfrm>
            <a:custGeom>
              <a:avLst/>
              <a:gdLst/>
              <a:ahLst/>
              <a:cxnLst/>
              <a:rect l="l" t="t" r="r" b="b"/>
              <a:pathLst>
                <a:path w="1050400" h="1593725">
                  <a:moveTo>
                    <a:pt x="0" y="0"/>
                  </a:moveTo>
                  <a:lnTo>
                    <a:pt x="1050400" y="0"/>
                  </a:lnTo>
                  <a:lnTo>
                    <a:pt x="10504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4568" r="-8456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8700" y="1309878"/>
            <a:ext cx="7734657" cy="6651805"/>
          </a:xfrm>
          <a:custGeom>
            <a:avLst/>
            <a:gdLst/>
            <a:ahLst/>
            <a:cxnLst/>
            <a:rect l="l" t="t" r="r" b="b"/>
            <a:pathLst>
              <a:path w="7734657" h="6651805">
                <a:moveTo>
                  <a:pt x="0" y="0"/>
                </a:moveTo>
                <a:lnTo>
                  <a:pt x="7734657" y="0"/>
                </a:lnTo>
                <a:lnTo>
                  <a:pt x="7734657" y="6651805"/>
                </a:lnTo>
                <a:lnTo>
                  <a:pt x="0" y="6651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0200" y="3543300"/>
            <a:ext cx="9434248" cy="1526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28"/>
              </a:lnSpc>
            </a:pPr>
            <a:r>
              <a:rPr lang="en-US" sz="9600" spc="-288" dirty="0">
                <a:solidFill>
                  <a:srgbClr val="414B3B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75935" y="6877470"/>
            <a:ext cx="7607004" cy="213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  <a:spcBef>
                <a:spcPct val="0"/>
              </a:spcBef>
            </a:pPr>
            <a:r>
              <a:rPr lang="en-US" sz="3257" dirty="0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We are open to your questions and feedback to improve further.</a:t>
            </a:r>
          </a:p>
          <a:p>
            <a:pPr algn="ctr">
              <a:lnSpc>
                <a:spcPts val="4235"/>
              </a:lnSpc>
              <a:spcBef>
                <a:spcPct val="0"/>
              </a:spcBef>
            </a:pPr>
            <a:endParaRPr lang="en-US" sz="3257" dirty="0">
              <a:solidFill>
                <a:srgbClr val="414B3B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235"/>
              </a:lnSpc>
              <a:spcBef>
                <a:spcPct val="0"/>
              </a:spcBef>
            </a:pPr>
            <a:r>
              <a:rPr lang="en-US" sz="3257" dirty="0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Feel free to ask! 😊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63938" y="0"/>
            <a:ext cx="11471687" cy="10287000"/>
            <a:chOff x="0" y="0"/>
            <a:chExt cx="1777265" cy="159372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777265" cy="1593725"/>
            </a:xfrm>
            <a:custGeom>
              <a:avLst/>
              <a:gdLst/>
              <a:ahLst/>
              <a:cxnLst/>
              <a:rect l="l" t="t" r="r" b="b"/>
              <a:pathLst>
                <a:path w="1777265" h="1593725">
                  <a:moveTo>
                    <a:pt x="1777265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1777265" y="1593725"/>
                  </a:lnTo>
                  <a:close/>
                </a:path>
              </a:pathLst>
            </a:custGeom>
            <a:blipFill>
              <a:blip r:embed="rId2"/>
              <a:stretch>
                <a:fillRect t="-321" b="-32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>
            <a:off x="1544661" y="1627104"/>
            <a:ext cx="8873484" cy="7631196"/>
          </a:xfrm>
          <a:custGeom>
            <a:avLst/>
            <a:gdLst/>
            <a:ahLst/>
            <a:cxnLst/>
            <a:rect l="l" t="t" r="r" b="b"/>
            <a:pathLst>
              <a:path w="8873484" h="7631196">
                <a:moveTo>
                  <a:pt x="0" y="0"/>
                </a:moveTo>
                <a:lnTo>
                  <a:pt x="8873483" y="0"/>
                </a:lnTo>
                <a:lnTo>
                  <a:pt x="8873483" y="7631196"/>
                </a:lnTo>
                <a:lnTo>
                  <a:pt x="0" y="7631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7907" y="911372"/>
            <a:ext cx="6428406" cy="1776578"/>
          </a:xfrm>
          <a:custGeom>
            <a:avLst/>
            <a:gdLst/>
            <a:ahLst/>
            <a:cxnLst/>
            <a:rect l="l" t="t" r="r" b="b"/>
            <a:pathLst>
              <a:path w="6428406" h="1776578">
                <a:moveTo>
                  <a:pt x="0" y="0"/>
                </a:moveTo>
                <a:lnTo>
                  <a:pt x="6428406" y="0"/>
                </a:lnTo>
                <a:lnTo>
                  <a:pt x="6428406" y="1776578"/>
                </a:lnTo>
                <a:lnTo>
                  <a:pt x="0" y="1776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70943" y="3475035"/>
            <a:ext cx="6673057" cy="1841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0"/>
              </a:lnSpc>
            </a:pPr>
            <a:r>
              <a:rPr lang="en-US" sz="2628" b="1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This project aims to help farmers make data-driven decisions on crop selection and fertilizer usage through an AI-powered web app.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7587" y="1432681"/>
            <a:ext cx="5729046" cy="70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1"/>
              </a:lnSpc>
            </a:pPr>
            <a:r>
              <a:rPr lang="en-US" sz="5978" spc="-119" dirty="0">
                <a:solidFill>
                  <a:srgbClr val="AB8742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0943" y="6176127"/>
            <a:ext cx="6673057" cy="209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3"/>
              </a:lnSpc>
            </a:pPr>
            <a:r>
              <a:rPr lang="en-US" sz="2630" b="1">
                <a:solidFill>
                  <a:srgbClr val="453C2A"/>
                </a:solidFill>
                <a:latin typeface="Inter Bold"/>
                <a:ea typeface="Inter Bold"/>
                <a:cs typeface="Inter Bold"/>
                <a:sym typeface="Inter Bold"/>
              </a:rPr>
              <a:t>The model provides personalized crop and fertilizer recommendations based on environmental factors, ensuring better productivity and sustainable farming practices.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26218" y="2928404"/>
            <a:ext cx="2450581" cy="462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20"/>
              </a:lnSpc>
              <a:spcBef>
                <a:spcPct val="0"/>
              </a:spcBef>
            </a:pPr>
            <a:r>
              <a:rPr lang="en-US" sz="3291" b="1" dirty="0">
                <a:solidFill>
                  <a:srgbClr val="000000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Overview</a:t>
            </a:r>
            <a:r>
              <a:rPr lang="en-US" sz="3291" b="1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70943" y="5578962"/>
            <a:ext cx="2958361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0"/>
              </a:lnSpc>
              <a:spcBef>
                <a:spcPct val="0"/>
              </a:spcBef>
            </a:pPr>
            <a:r>
              <a:rPr lang="en-US" sz="3291" b="1" dirty="0">
                <a:solidFill>
                  <a:srgbClr val="000000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Purpose</a:t>
            </a:r>
            <a:r>
              <a:rPr lang="en-US" sz="3291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03679" y="0"/>
            <a:ext cx="5484321" cy="10287000"/>
            <a:chOff x="0" y="0"/>
            <a:chExt cx="849665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9665" cy="1593725"/>
            </a:xfrm>
            <a:custGeom>
              <a:avLst/>
              <a:gdLst/>
              <a:ahLst/>
              <a:cxnLst/>
              <a:rect l="l" t="t" r="r" b="b"/>
              <a:pathLst>
                <a:path w="849665" h="1593725">
                  <a:moveTo>
                    <a:pt x="0" y="0"/>
                  </a:moveTo>
                  <a:lnTo>
                    <a:pt x="849665" y="0"/>
                  </a:lnTo>
                  <a:lnTo>
                    <a:pt x="84966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90678" r="-9067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800000">
            <a:off x="1665509" y="3731599"/>
            <a:ext cx="5862149" cy="5041448"/>
          </a:xfrm>
          <a:custGeom>
            <a:avLst/>
            <a:gdLst/>
            <a:ahLst/>
            <a:cxnLst/>
            <a:rect l="l" t="t" r="r" b="b"/>
            <a:pathLst>
              <a:path w="5862149" h="5041448">
                <a:moveTo>
                  <a:pt x="0" y="0"/>
                </a:moveTo>
                <a:lnTo>
                  <a:pt x="5862149" y="0"/>
                </a:lnTo>
                <a:lnTo>
                  <a:pt x="5862149" y="5041448"/>
                </a:lnTo>
                <a:lnTo>
                  <a:pt x="0" y="5041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3137" y="3083666"/>
            <a:ext cx="3822567" cy="1056419"/>
          </a:xfrm>
          <a:custGeom>
            <a:avLst/>
            <a:gdLst/>
            <a:ahLst/>
            <a:cxnLst/>
            <a:rect l="l" t="t" r="r" b="b"/>
            <a:pathLst>
              <a:path w="3822567" h="1056419">
                <a:moveTo>
                  <a:pt x="0" y="0"/>
                </a:moveTo>
                <a:lnTo>
                  <a:pt x="3822567" y="0"/>
                </a:lnTo>
                <a:lnTo>
                  <a:pt x="3822567" y="1056419"/>
                </a:lnTo>
                <a:lnTo>
                  <a:pt x="0" y="105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10800000">
            <a:off x="8560646" y="3731599"/>
            <a:ext cx="5862149" cy="5041448"/>
          </a:xfrm>
          <a:custGeom>
            <a:avLst/>
            <a:gdLst/>
            <a:ahLst/>
            <a:cxnLst/>
            <a:rect l="l" t="t" r="r" b="b"/>
            <a:pathLst>
              <a:path w="5862149" h="5041448">
                <a:moveTo>
                  <a:pt x="0" y="0"/>
                </a:moveTo>
                <a:lnTo>
                  <a:pt x="5862149" y="0"/>
                </a:lnTo>
                <a:lnTo>
                  <a:pt x="5862149" y="5041448"/>
                </a:lnTo>
                <a:lnTo>
                  <a:pt x="0" y="5041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23837" y="3083666"/>
            <a:ext cx="3822567" cy="1056419"/>
          </a:xfrm>
          <a:custGeom>
            <a:avLst/>
            <a:gdLst/>
            <a:ahLst/>
            <a:cxnLst/>
            <a:rect l="l" t="t" r="r" b="b"/>
            <a:pathLst>
              <a:path w="3822567" h="1056419">
                <a:moveTo>
                  <a:pt x="0" y="0"/>
                </a:moveTo>
                <a:lnTo>
                  <a:pt x="3822567" y="0"/>
                </a:lnTo>
                <a:lnTo>
                  <a:pt x="3822567" y="1056419"/>
                </a:lnTo>
                <a:lnTo>
                  <a:pt x="0" y="105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19175" y="1571103"/>
            <a:ext cx="10482070" cy="92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6501" spc="-130" dirty="0">
                <a:solidFill>
                  <a:srgbClr val="414B3B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96032" y="4920728"/>
            <a:ext cx="4648704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Farmers often struggle to select the right crop and fertilizer due to varying soil types, climate, and other factors, leading to reduced yields and inefficient resource utilization.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2838" y="3325339"/>
            <a:ext cx="4029540" cy="473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4050" b="1" spc="-81" dirty="0">
                <a:solidFill>
                  <a:srgbClr val="2B3425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Challenge: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957" y="4920728"/>
            <a:ext cx="4203059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An AI-driven system that analyzes these factors and provides recommendations to optimize crop growth and fertilizer use.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6704" y="3301335"/>
            <a:ext cx="3164307" cy="4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sz="4060" spc="-81" dirty="0">
                <a:solidFill>
                  <a:srgbClr val="2B3425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Solution: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65995" y="0"/>
            <a:ext cx="7422005" cy="10287000"/>
            <a:chOff x="0" y="0"/>
            <a:chExt cx="1149863" cy="159372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149863" cy="1593725"/>
            </a:xfrm>
            <a:custGeom>
              <a:avLst/>
              <a:gdLst/>
              <a:ahLst/>
              <a:cxnLst/>
              <a:rect l="l" t="t" r="r" b="b"/>
              <a:pathLst>
                <a:path w="1149863" h="1593725">
                  <a:moveTo>
                    <a:pt x="1149863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1149863" y="1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>
            <a:off x="708200" y="2324236"/>
            <a:ext cx="4442667" cy="2248393"/>
          </a:xfrm>
          <a:custGeom>
            <a:avLst/>
            <a:gdLst/>
            <a:ahLst/>
            <a:cxnLst/>
            <a:rect l="l" t="t" r="r" b="b"/>
            <a:pathLst>
              <a:path w="4442667" h="2248393">
                <a:moveTo>
                  <a:pt x="0" y="0"/>
                </a:moveTo>
                <a:lnTo>
                  <a:pt x="4442667" y="0"/>
                </a:lnTo>
                <a:lnTo>
                  <a:pt x="4442667" y="2248393"/>
                </a:lnTo>
                <a:lnTo>
                  <a:pt x="0" y="2248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47706" y="6157345"/>
            <a:ext cx="4491755" cy="2273236"/>
          </a:xfrm>
          <a:custGeom>
            <a:avLst/>
            <a:gdLst/>
            <a:ahLst/>
            <a:cxnLst/>
            <a:rect l="l" t="t" r="r" b="b"/>
            <a:pathLst>
              <a:path w="4491755" h="2273236">
                <a:moveTo>
                  <a:pt x="0" y="0"/>
                </a:moveTo>
                <a:lnTo>
                  <a:pt x="4491755" y="0"/>
                </a:lnTo>
                <a:lnTo>
                  <a:pt x="4491755" y="2273236"/>
                </a:lnTo>
                <a:lnTo>
                  <a:pt x="0" y="2273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04668" y="3301935"/>
            <a:ext cx="4577831" cy="2316798"/>
          </a:xfrm>
          <a:custGeom>
            <a:avLst/>
            <a:gdLst/>
            <a:ahLst/>
            <a:cxnLst/>
            <a:rect l="l" t="t" r="r" b="b"/>
            <a:pathLst>
              <a:path w="4577831" h="2316798">
                <a:moveTo>
                  <a:pt x="0" y="0"/>
                </a:moveTo>
                <a:lnTo>
                  <a:pt x="4577831" y="0"/>
                </a:lnTo>
                <a:lnTo>
                  <a:pt x="4577831" y="2316798"/>
                </a:lnTo>
                <a:lnTo>
                  <a:pt x="0" y="2316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6668" y="5103721"/>
            <a:ext cx="4577831" cy="2316798"/>
          </a:xfrm>
          <a:custGeom>
            <a:avLst/>
            <a:gdLst/>
            <a:ahLst/>
            <a:cxnLst/>
            <a:rect l="l" t="t" r="r" b="b"/>
            <a:pathLst>
              <a:path w="4577831" h="2316798">
                <a:moveTo>
                  <a:pt x="0" y="0"/>
                </a:moveTo>
                <a:lnTo>
                  <a:pt x="4577830" y="0"/>
                </a:lnTo>
                <a:lnTo>
                  <a:pt x="4577830" y="2316798"/>
                </a:lnTo>
                <a:lnTo>
                  <a:pt x="0" y="2316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44041" y="3574180"/>
            <a:ext cx="3917384" cy="38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3159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Data Collection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4197" y="2782361"/>
            <a:ext cx="1182771" cy="69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5711">
                <a:solidFill>
                  <a:srgbClr val="414B3B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29614" y="3715747"/>
            <a:ext cx="1056023" cy="687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7"/>
              </a:lnSpc>
            </a:pPr>
            <a:r>
              <a:rPr lang="en-US" sz="5720">
                <a:solidFill>
                  <a:srgbClr val="414B3B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09684" y="5450227"/>
            <a:ext cx="1227285" cy="68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5"/>
              </a:lnSpc>
            </a:pPr>
            <a:r>
              <a:rPr lang="en-US" sz="5718">
                <a:solidFill>
                  <a:srgbClr val="414B3B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72652" y="6606159"/>
            <a:ext cx="993522" cy="68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4"/>
              </a:lnSpc>
            </a:pPr>
            <a:r>
              <a:rPr lang="en-US" sz="5729">
                <a:solidFill>
                  <a:srgbClr val="414B3B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347" y="602298"/>
            <a:ext cx="10250686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  <a:spcBef>
                <a:spcPct val="0"/>
              </a:spcBef>
            </a:pPr>
            <a:r>
              <a:rPr lang="en-US" sz="6399" dirty="0">
                <a:solidFill>
                  <a:srgbClr val="414B3B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Development Workflow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05585" y="4365084"/>
            <a:ext cx="3041579" cy="89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55"/>
              </a:lnSpc>
            </a:pPr>
            <a:r>
              <a:rPr lang="en-US" sz="3113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Model Selection and Training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5649" y="6131774"/>
            <a:ext cx="3045919" cy="83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69"/>
              </a:lnSpc>
            </a:pPr>
            <a:r>
              <a:rPr lang="en-US" sz="3143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Model Testing and Evaluation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98165" y="7351113"/>
            <a:ext cx="3790838" cy="42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69"/>
              </a:lnSpc>
            </a:pPr>
            <a:r>
              <a:rPr lang="en-US" sz="3143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Model Deployment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865995" y="0"/>
            <a:ext cx="7422005" cy="10287000"/>
            <a:chOff x="0" y="0"/>
            <a:chExt cx="1149863" cy="15937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9863" cy="1593725"/>
            </a:xfrm>
            <a:custGeom>
              <a:avLst/>
              <a:gdLst/>
              <a:ahLst/>
              <a:cxnLst/>
              <a:rect l="l" t="t" r="r" b="b"/>
              <a:pathLst>
                <a:path w="1149863" h="1593725">
                  <a:moveTo>
                    <a:pt x="0" y="0"/>
                  </a:moveTo>
                  <a:lnTo>
                    <a:pt x="1149863" y="0"/>
                  </a:lnTo>
                  <a:lnTo>
                    <a:pt x="114986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19300" r="-1930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485173" y="935831"/>
            <a:ext cx="6658827" cy="5726591"/>
          </a:xfrm>
          <a:custGeom>
            <a:avLst/>
            <a:gdLst/>
            <a:ahLst/>
            <a:cxnLst/>
            <a:rect l="l" t="t" r="r" b="b"/>
            <a:pathLst>
              <a:path w="6658827" h="5726591">
                <a:moveTo>
                  <a:pt x="0" y="0"/>
                </a:moveTo>
                <a:lnTo>
                  <a:pt x="6658827" y="0"/>
                </a:lnTo>
                <a:lnTo>
                  <a:pt x="6658827" y="5726591"/>
                </a:lnTo>
                <a:lnTo>
                  <a:pt x="0" y="5726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846945" y="0"/>
            <a:ext cx="7422005" cy="10287000"/>
            <a:chOff x="0" y="0"/>
            <a:chExt cx="1149863" cy="1593725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1149863" cy="1593725"/>
            </a:xfrm>
            <a:custGeom>
              <a:avLst/>
              <a:gdLst/>
              <a:ahLst/>
              <a:cxnLst/>
              <a:rect l="l" t="t" r="r" b="b"/>
              <a:pathLst>
                <a:path w="1149863" h="1593725">
                  <a:moveTo>
                    <a:pt x="1149863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1149863" y="1593725"/>
                  </a:lnTo>
                  <a:close/>
                </a:path>
              </a:pathLst>
            </a:custGeom>
            <a:blipFill>
              <a:blip r:embed="rId4"/>
              <a:stretch>
                <a:fillRect l="-52560" r="-9384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6900547"/>
            <a:ext cx="9092227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1" dirty="0">
                <a:solidFill>
                  <a:srgbClr val="414B3B"/>
                </a:solidFill>
                <a:latin typeface="Arial Black" panose="020B0A04020102020204" pitchFamily="34" charset="0"/>
                <a:ea typeface="Inter Bold"/>
                <a:cs typeface="Inter Bold"/>
                <a:sym typeface="Inter Bold"/>
              </a:rPr>
              <a:t>Source of Data:</a:t>
            </a:r>
          </a:p>
          <a:p>
            <a:pPr marL="561337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 b="1" dirty="0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Crop recommendation data: Sourced from Kaggle and agricultural websites like </a:t>
            </a:r>
            <a:r>
              <a:rPr lang="en-US" sz="2599" b="1" dirty="0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  <a:hlinkClick r:id="rId5" tooltip="https://www.icrisat.org"/>
              </a:rPr>
              <a:t>ICRISAT</a:t>
            </a:r>
            <a:r>
              <a:rPr lang="en-US" sz="2599" b="1" dirty="0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2599" b="1" dirty="0" err="1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AgroMet</a:t>
            </a:r>
            <a:r>
              <a:rPr lang="en-US" sz="2599" b="1" dirty="0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marL="561337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 b="1" dirty="0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Fertilizer recommendation model: Trained on a simulated dataset, created to include valid nutrient ranges based on domain knowledge.</a:t>
            </a:r>
          </a:p>
          <a:p>
            <a:pPr algn="just">
              <a:lnSpc>
                <a:spcPts val="3639"/>
              </a:lnSpc>
            </a:pPr>
            <a:endParaRPr lang="en-US" sz="2599" b="1" dirty="0">
              <a:solidFill>
                <a:srgbClr val="414B3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08162" y="403680"/>
            <a:ext cx="6315389" cy="1745344"/>
          </a:xfrm>
          <a:custGeom>
            <a:avLst/>
            <a:gdLst/>
            <a:ahLst/>
            <a:cxnLst/>
            <a:rect l="l" t="t" r="r" b="b"/>
            <a:pathLst>
              <a:path w="6315389" h="1745344">
                <a:moveTo>
                  <a:pt x="0" y="0"/>
                </a:moveTo>
                <a:lnTo>
                  <a:pt x="6315389" y="0"/>
                </a:lnTo>
                <a:lnTo>
                  <a:pt x="6315389" y="1745343"/>
                </a:lnTo>
                <a:lnTo>
                  <a:pt x="0" y="1745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00144" y="641805"/>
            <a:ext cx="5212110" cy="11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6"/>
              </a:lnSpc>
            </a:pPr>
            <a:r>
              <a:rPr lang="en-US" sz="4278" spc="-85" dirty="0">
                <a:solidFill>
                  <a:srgbClr val="000000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Data Collection &amp; Features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33103" y="2418198"/>
            <a:ext cx="5162967" cy="321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952" lvl="1" indent="-311976" algn="l">
              <a:lnSpc>
                <a:spcPts val="3179"/>
              </a:lnSpc>
              <a:buFont typeface="Arial"/>
              <a:buChar char="•"/>
            </a:pPr>
            <a:r>
              <a:rPr lang="en-US" sz="289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Soil Type</a:t>
            </a:r>
          </a:p>
          <a:p>
            <a:pPr marL="623952" lvl="1" indent="-311976" algn="l">
              <a:lnSpc>
                <a:spcPts val="3179"/>
              </a:lnSpc>
              <a:buFont typeface="Arial"/>
              <a:buChar char="•"/>
            </a:pPr>
            <a:r>
              <a:rPr lang="en-US" sz="289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Nutrients: Nitrogen (N), Phosphorus (P), Potassium (K)</a:t>
            </a:r>
          </a:p>
          <a:p>
            <a:pPr marL="623952" lvl="1" indent="-311976" algn="l">
              <a:lnSpc>
                <a:spcPts val="3179"/>
              </a:lnSpc>
              <a:buFont typeface="Arial"/>
              <a:buChar char="•"/>
            </a:pPr>
            <a:r>
              <a:rPr lang="en-US" sz="289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Humidity</a:t>
            </a:r>
          </a:p>
          <a:p>
            <a:pPr marL="623952" lvl="1" indent="-311976" algn="l">
              <a:lnSpc>
                <a:spcPts val="3179"/>
              </a:lnSpc>
              <a:buFont typeface="Arial"/>
              <a:buChar char="•"/>
            </a:pPr>
            <a:r>
              <a:rPr lang="en-US" sz="289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Moisture</a:t>
            </a:r>
          </a:p>
          <a:p>
            <a:pPr marL="623952" lvl="1" indent="-311976" algn="l">
              <a:lnSpc>
                <a:spcPts val="3179"/>
              </a:lnSpc>
              <a:buFont typeface="Arial"/>
              <a:buChar char="•"/>
            </a:pPr>
            <a:r>
              <a:rPr lang="en-US" sz="289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pH Value</a:t>
            </a:r>
          </a:p>
          <a:p>
            <a:pPr marL="623952" lvl="1" indent="-311976" algn="l">
              <a:lnSpc>
                <a:spcPts val="3179"/>
              </a:lnSpc>
              <a:buFont typeface="Arial"/>
              <a:buChar char="•"/>
            </a:pPr>
            <a:r>
              <a:rPr lang="en-US" sz="289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Rainfall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9703" y="596000"/>
            <a:ext cx="6315389" cy="1745344"/>
          </a:xfrm>
          <a:custGeom>
            <a:avLst/>
            <a:gdLst/>
            <a:ahLst/>
            <a:cxnLst/>
            <a:rect l="l" t="t" r="r" b="b"/>
            <a:pathLst>
              <a:path w="6315389" h="1745344">
                <a:moveTo>
                  <a:pt x="0" y="0"/>
                </a:moveTo>
                <a:lnTo>
                  <a:pt x="6315389" y="0"/>
                </a:lnTo>
                <a:lnTo>
                  <a:pt x="6315389" y="1745344"/>
                </a:lnTo>
                <a:lnTo>
                  <a:pt x="0" y="1745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47911" y="596000"/>
            <a:ext cx="8000836" cy="4950518"/>
          </a:xfrm>
          <a:custGeom>
            <a:avLst/>
            <a:gdLst/>
            <a:ahLst/>
            <a:cxnLst/>
            <a:rect l="l" t="t" r="r" b="b"/>
            <a:pathLst>
              <a:path w="8000836" h="4950518">
                <a:moveTo>
                  <a:pt x="0" y="0"/>
                </a:moveTo>
                <a:lnTo>
                  <a:pt x="8000836" y="0"/>
                </a:lnTo>
                <a:lnTo>
                  <a:pt x="8000836" y="4950518"/>
                </a:lnTo>
                <a:lnTo>
                  <a:pt x="0" y="4950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378496" y="5907561"/>
            <a:ext cx="11508880" cy="3812316"/>
          </a:xfrm>
          <a:custGeom>
            <a:avLst/>
            <a:gdLst/>
            <a:ahLst/>
            <a:cxnLst/>
            <a:rect l="l" t="t" r="r" b="b"/>
            <a:pathLst>
              <a:path w="11508880" h="3812316">
                <a:moveTo>
                  <a:pt x="0" y="0"/>
                </a:moveTo>
                <a:lnTo>
                  <a:pt x="11508880" y="0"/>
                </a:lnTo>
                <a:lnTo>
                  <a:pt x="11508880" y="3812316"/>
                </a:lnTo>
                <a:lnTo>
                  <a:pt x="0" y="3812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209063" y="832525"/>
            <a:ext cx="5055242" cy="10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7"/>
              </a:lnSpc>
            </a:pPr>
            <a:r>
              <a:rPr lang="en-US" sz="3921" spc="-78" dirty="0">
                <a:solidFill>
                  <a:srgbClr val="2B3425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Data Analysis and Preprocessing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703" y="2681936"/>
            <a:ext cx="6429579" cy="60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1"/>
              </a:lnSpc>
              <a:spcBef>
                <a:spcPct val="0"/>
              </a:spcBef>
            </a:pPr>
            <a:r>
              <a:rPr lang="en-US" sz="2866" b="1">
                <a:solidFill>
                  <a:srgbClr val="2B3425"/>
                </a:solidFill>
                <a:latin typeface="Inter Bold"/>
                <a:ea typeface="Inter Bold"/>
                <a:cs typeface="Inter Bold"/>
                <a:sym typeface="Inter Bold"/>
              </a:rPr>
              <a:t>Exploratory Data Analysis (EDA):</a:t>
            </a:r>
            <a:r>
              <a:rPr lang="en-US" sz="2866">
                <a:solidFill>
                  <a:srgbClr val="2B34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0781" y="5670829"/>
            <a:ext cx="5583524" cy="184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9"/>
              </a:lnSpc>
            </a:pPr>
            <a:r>
              <a:rPr lang="en-US" sz="2875" b="1">
                <a:solidFill>
                  <a:srgbClr val="2B3425"/>
                </a:solidFill>
                <a:latin typeface="Inter Bold"/>
                <a:ea typeface="Inter Bold"/>
                <a:cs typeface="Inter Bold"/>
                <a:sym typeface="Inter Bold"/>
              </a:rPr>
              <a:t>Data Cleaning:</a:t>
            </a:r>
          </a:p>
          <a:p>
            <a:pPr algn="l">
              <a:lnSpc>
                <a:spcPts val="3163"/>
              </a:lnSpc>
              <a:spcBef>
                <a:spcPct val="0"/>
              </a:spcBef>
            </a:pPr>
            <a:r>
              <a:rPr lang="en-US" sz="2875">
                <a:solidFill>
                  <a:srgbClr val="2B3425"/>
                </a:solidFill>
                <a:latin typeface="Inter"/>
                <a:ea typeface="Inter"/>
                <a:cs typeface="Inter"/>
                <a:sym typeface="Inter"/>
              </a:rPr>
              <a:t>Ensuring data quality for model training.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5513" y="3611623"/>
            <a:ext cx="5798793" cy="186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997" lvl="1" indent="-308499" algn="l">
              <a:lnSpc>
                <a:spcPts val="3715"/>
              </a:lnSpc>
              <a:buFont typeface="Arial"/>
              <a:buChar char="•"/>
            </a:pPr>
            <a:r>
              <a:rPr lang="en-US" sz="2857" dirty="0">
                <a:solidFill>
                  <a:srgbClr val="2B3425"/>
                </a:solidFill>
                <a:latin typeface="Inter"/>
                <a:ea typeface="Inter"/>
                <a:cs typeface="Inter"/>
                <a:sym typeface="Inter"/>
              </a:rPr>
              <a:t>Visualizing data trends and understanding relationships.</a:t>
            </a:r>
          </a:p>
          <a:p>
            <a:pPr marL="616997" lvl="1" indent="-308499" algn="l">
              <a:lnSpc>
                <a:spcPts val="3715"/>
              </a:lnSpc>
              <a:buFont typeface="Arial"/>
              <a:buChar char="•"/>
            </a:pPr>
            <a:r>
              <a:rPr lang="en-US" sz="2857" dirty="0">
                <a:solidFill>
                  <a:srgbClr val="2B3425"/>
                </a:solidFill>
                <a:latin typeface="Inter"/>
                <a:ea typeface="Inter"/>
                <a:cs typeface="Inter"/>
                <a:sym typeface="Inter"/>
              </a:rPr>
              <a:t>Handling missing values, outliers, and scaling features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720137"/>
            <a:chOff x="0" y="0"/>
            <a:chExt cx="2833290" cy="7312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731273"/>
            </a:xfrm>
            <a:custGeom>
              <a:avLst/>
              <a:gdLst/>
              <a:ahLst/>
              <a:cxnLst/>
              <a:rect l="l" t="t" r="r" b="b"/>
              <a:pathLst>
                <a:path w="2833290" h="731273">
                  <a:moveTo>
                    <a:pt x="0" y="0"/>
                  </a:moveTo>
                  <a:lnTo>
                    <a:pt x="2833290" y="0"/>
                  </a:lnTo>
                  <a:lnTo>
                    <a:pt x="2833290" y="731273"/>
                  </a:lnTo>
                  <a:lnTo>
                    <a:pt x="0" y="731273"/>
                  </a:lnTo>
                  <a:close/>
                </a:path>
              </a:pathLst>
            </a:custGeom>
            <a:blipFill>
              <a:blip r:embed="rId2"/>
              <a:stretch>
                <a:fillRect t="-79068" b="-7906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152109" y="640790"/>
            <a:ext cx="7512181" cy="2076094"/>
          </a:xfrm>
          <a:custGeom>
            <a:avLst/>
            <a:gdLst/>
            <a:ahLst/>
            <a:cxnLst/>
            <a:rect l="l" t="t" r="r" b="b"/>
            <a:pathLst>
              <a:path w="7512181" h="2076094">
                <a:moveTo>
                  <a:pt x="0" y="0"/>
                </a:moveTo>
                <a:lnTo>
                  <a:pt x="7512180" y="0"/>
                </a:lnTo>
                <a:lnTo>
                  <a:pt x="7512180" y="2076093"/>
                </a:lnTo>
                <a:lnTo>
                  <a:pt x="0" y="2076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24177" y="891530"/>
            <a:ext cx="6568044" cy="138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6"/>
              </a:lnSpc>
            </a:pPr>
            <a:r>
              <a:rPr lang="en-US" sz="5239" spc="-104" dirty="0">
                <a:solidFill>
                  <a:srgbClr val="5D5340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Model Selection and 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3397" y="4918326"/>
            <a:ext cx="8374802" cy="235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3"/>
              </a:lnSpc>
            </a:pPr>
            <a:r>
              <a:rPr lang="en-US" sz="3291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Machine Learning Models Compared:</a:t>
            </a:r>
          </a:p>
          <a:p>
            <a:pPr algn="l">
              <a:lnSpc>
                <a:spcPts val="3818"/>
              </a:lnSpc>
            </a:pPr>
            <a:r>
              <a:rPr lang="en-US" sz="329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Logistic Regression (LR), Decision Trees, Random Forest (RF) and Support Vector Classifier (SVC).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4220" y="7961384"/>
            <a:ext cx="12592348" cy="168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5"/>
              </a:lnSpc>
            </a:pPr>
            <a:r>
              <a:rPr lang="en-US" sz="329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Final Model:</a:t>
            </a:r>
          </a:p>
          <a:p>
            <a:pPr algn="l">
              <a:lnSpc>
                <a:spcPts val="3948"/>
              </a:lnSpc>
              <a:spcBef>
                <a:spcPct val="0"/>
              </a:spcBef>
            </a:pPr>
            <a:r>
              <a:rPr lang="en-US" sz="329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Crop Recommendation: Logistic Regression with 96% accuracy.</a:t>
            </a:r>
          </a:p>
          <a:p>
            <a:pPr algn="l">
              <a:lnSpc>
                <a:spcPts val="3948"/>
              </a:lnSpc>
              <a:spcBef>
                <a:spcPct val="0"/>
              </a:spcBef>
            </a:pPr>
            <a:r>
              <a:rPr lang="en-US" sz="329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Fertilizer Recommendation: Random Forest with 92% accuracy.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2670" y="5010150"/>
            <a:ext cx="8196201" cy="319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6"/>
              </a:lnSpc>
            </a:pPr>
            <a:r>
              <a:rPr lang="en-US" sz="329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Training Process:</a:t>
            </a:r>
          </a:p>
          <a:p>
            <a:pPr algn="l">
              <a:lnSpc>
                <a:spcPts val="3948"/>
              </a:lnSpc>
              <a:spcBef>
                <a:spcPct val="0"/>
              </a:spcBef>
            </a:pPr>
            <a:r>
              <a:rPr lang="en-US" sz="329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 Split: 80% training and 20% testing for model training and validation.</a:t>
            </a:r>
          </a:p>
          <a:p>
            <a:pPr algn="l">
              <a:lnSpc>
                <a:spcPts val="3948"/>
              </a:lnSpc>
              <a:spcBef>
                <a:spcPct val="0"/>
              </a:spcBef>
            </a:pPr>
            <a:r>
              <a:rPr lang="en-US" sz="329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 Training: Both models were trained and validated using the prepared dataset to optimize performance.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540741"/>
              </p:ext>
            </p:extLst>
          </p:nvPr>
        </p:nvGraphicFramePr>
        <p:xfrm>
          <a:off x="3959531" y="3649847"/>
          <a:ext cx="10368939" cy="3358269"/>
        </p:xfrm>
        <a:graphic>
          <a:graphicData uri="http://schemas.openxmlformats.org/drawingml/2006/table">
            <a:tbl>
              <a:tblPr/>
              <a:tblGrid>
                <a:gridCol w="2275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5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8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19423">
                <a:tc>
                  <a:txBody>
                    <a:bodyPr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157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Model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20"/>
                        </a:lnSpc>
                        <a:defRPr/>
                      </a:pPr>
                      <a:r>
                        <a:rPr lang="en-US" sz="3157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Precision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20"/>
                        </a:lnSpc>
                        <a:defRPr/>
                      </a:pPr>
                      <a:r>
                        <a:rPr lang="en-US" sz="3157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20"/>
                        </a:lnSpc>
                        <a:defRPr/>
                      </a:pPr>
                      <a:r>
                        <a:rPr lang="en-US" sz="3157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F1-Score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20"/>
                        </a:lnSpc>
                        <a:defRPr/>
                      </a:pPr>
                      <a:r>
                        <a:rPr lang="en-US" sz="3157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423">
                <a:tc>
                  <a:txBody>
                    <a:bodyPr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157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157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157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157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157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440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9423">
                <a:tc>
                  <a:txBody>
                    <a:bodyPr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157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Fertilizer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157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157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157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20"/>
                        </a:lnSpc>
                        <a:defRPr/>
                      </a:pPr>
                      <a:r>
                        <a:rPr lang="en-US" sz="3157" dirty="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085206" y="763912"/>
            <a:ext cx="10117588" cy="70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8"/>
              </a:lnSpc>
            </a:pPr>
            <a:r>
              <a:rPr lang="en-US" sz="5826" spc="-116" dirty="0">
                <a:solidFill>
                  <a:srgbClr val="414B3B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Model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62662" y="2084420"/>
            <a:ext cx="7362676" cy="106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257" b="1" dirty="0">
                <a:solidFill>
                  <a:srgbClr val="414B3B"/>
                </a:solidFill>
                <a:latin typeface="Inter Bold"/>
                <a:ea typeface="Inter Bold"/>
                <a:cs typeface="Inter Bold"/>
                <a:sym typeface="Inter Bold"/>
              </a:rPr>
              <a:t>Evaluation Metrics</a:t>
            </a:r>
          </a:p>
          <a:p>
            <a:pPr algn="l">
              <a:lnSpc>
                <a:spcPts val="4235"/>
              </a:lnSpc>
            </a:pPr>
            <a:r>
              <a:rPr lang="en-US" sz="3257" dirty="0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Accuracy, Precision, Recall, F1-Score.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1516" y="7627241"/>
            <a:ext cx="15357784" cy="100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43"/>
              </a:lnSpc>
              <a:spcBef>
                <a:spcPct val="0"/>
              </a:spcBef>
            </a:pPr>
            <a:r>
              <a:rPr lang="en-US" sz="3585">
                <a:solidFill>
                  <a:srgbClr val="414B3B"/>
                </a:solidFill>
                <a:latin typeface="Inter"/>
                <a:ea typeface="Inter"/>
                <a:cs typeface="Inter"/>
                <a:sym typeface="Inter"/>
              </a:rPr>
              <a:t>Both models delivered high accuracy and consistent results, validating their effectiveness for crop and fertilizer recommendations.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9797" y="374061"/>
            <a:ext cx="6428406" cy="1776578"/>
          </a:xfrm>
          <a:custGeom>
            <a:avLst/>
            <a:gdLst/>
            <a:ahLst/>
            <a:cxnLst/>
            <a:rect l="l" t="t" r="r" b="b"/>
            <a:pathLst>
              <a:path w="6428406" h="1776578">
                <a:moveTo>
                  <a:pt x="0" y="0"/>
                </a:moveTo>
                <a:lnTo>
                  <a:pt x="6428406" y="0"/>
                </a:lnTo>
                <a:lnTo>
                  <a:pt x="6428406" y="1776578"/>
                </a:lnTo>
                <a:lnTo>
                  <a:pt x="0" y="1776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16594" y="2739119"/>
            <a:ext cx="11452649" cy="6038504"/>
          </a:xfrm>
          <a:custGeom>
            <a:avLst/>
            <a:gdLst/>
            <a:ahLst/>
            <a:cxnLst/>
            <a:rect l="l" t="t" r="r" b="b"/>
            <a:pathLst>
              <a:path w="11290952" h="5828954">
                <a:moveTo>
                  <a:pt x="0" y="0"/>
                </a:moveTo>
                <a:lnTo>
                  <a:pt x="11290952" y="0"/>
                </a:lnTo>
                <a:lnTo>
                  <a:pt x="11290952" y="5828954"/>
                </a:lnTo>
                <a:lnTo>
                  <a:pt x="0" y="5828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16594" y="900096"/>
            <a:ext cx="6092913" cy="5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4378" spc="-87" dirty="0">
                <a:solidFill>
                  <a:srgbClr val="8CA87C"/>
                </a:solidFill>
                <a:latin typeface="Arial Black" panose="020B0A04020102020204" pitchFamily="34" charset="0"/>
                <a:ea typeface="Archivo Black"/>
                <a:cs typeface="Archivo Black"/>
                <a:sym typeface="Archivo Black"/>
              </a:rPr>
              <a:t>Model Deployment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8757" y="2739119"/>
            <a:ext cx="5106944" cy="353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5"/>
              </a:lnSpc>
            </a:pPr>
            <a:r>
              <a:rPr lang="en-US" sz="2833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Web App Deployment:</a:t>
            </a:r>
          </a:p>
          <a:p>
            <a:pPr marL="611810" lvl="1" indent="-305905" algn="just">
              <a:lnSpc>
                <a:spcPts val="3683"/>
              </a:lnSpc>
              <a:buFont typeface="Arial"/>
              <a:buChar char="•"/>
            </a:pPr>
            <a:r>
              <a:rPr lang="en-US" sz="2833" dirty="0">
                <a:solidFill>
                  <a:srgbClr val="8CA87C"/>
                </a:solidFill>
                <a:latin typeface="Inter"/>
                <a:ea typeface="Inter"/>
                <a:cs typeface="Inter"/>
                <a:sym typeface="Inter"/>
              </a:rPr>
              <a:t>Deployed using Streamlit for easy user interaction.</a:t>
            </a:r>
          </a:p>
          <a:p>
            <a:pPr marL="611810" lvl="1" indent="-305905" algn="l">
              <a:lnSpc>
                <a:spcPts val="3683"/>
              </a:lnSpc>
              <a:spcBef>
                <a:spcPct val="0"/>
              </a:spcBef>
              <a:buFont typeface="Arial"/>
              <a:buChar char="•"/>
            </a:pPr>
            <a:r>
              <a:rPr lang="en-US" sz="2833" dirty="0">
                <a:solidFill>
                  <a:srgbClr val="8CA87C"/>
                </a:solidFill>
                <a:latin typeface="Inter"/>
                <a:ea typeface="Inter"/>
                <a:cs typeface="Inter"/>
                <a:sym typeface="Inter"/>
              </a:rPr>
              <a:t>Users can input environmental data and receive crop &amp; fertilizer recommendations.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8757" y="6247266"/>
            <a:ext cx="5106944" cy="2530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5"/>
              </a:lnSpc>
            </a:pPr>
            <a:r>
              <a:rPr lang="en-US" sz="28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Features:</a:t>
            </a:r>
          </a:p>
          <a:p>
            <a:pPr marL="615101" lvl="1" indent="-307551" algn="l">
              <a:lnSpc>
                <a:spcPts val="3703"/>
              </a:lnSpc>
              <a:buFont typeface="Arial"/>
              <a:buChar char="•"/>
            </a:pPr>
            <a:r>
              <a:rPr lang="en-US" sz="2849" dirty="0">
                <a:solidFill>
                  <a:srgbClr val="8CA87C"/>
                </a:solidFill>
                <a:latin typeface="Inter"/>
                <a:ea typeface="Inter"/>
                <a:cs typeface="Inter"/>
                <a:sym typeface="Inter"/>
              </a:rPr>
              <a:t>User-friendly interface.</a:t>
            </a:r>
          </a:p>
          <a:p>
            <a:pPr marL="615101" lvl="1" indent="-307551" algn="l">
              <a:lnSpc>
                <a:spcPts val="3703"/>
              </a:lnSpc>
              <a:buFont typeface="Arial"/>
              <a:buChar char="•"/>
            </a:pPr>
            <a:r>
              <a:rPr lang="en-US" sz="2849" dirty="0">
                <a:solidFill>
                  <a:srgbClr val="8CA87C"/>
                </a:solidFill>
                <a:latin typeface="Inter"/>
                <a:ea typeface="Inter"/>
                <a:cs typeface="Inter"/>
                <a:sym typeface="Inter"/>
              </a:rPr>
              <a:t>Displaying crop recommendations and analysis based on inputs.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2855</TotalTime>
  <Words>533</Words>
  <Application>Microsoft Office PowerPoint</Application>
  <PresentationFormat>Custom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Archivo Black</vt:lpstr>
      <vt:lpstr>Arial</vt:lpstr>
      <vt:lpstr>Calibri</vt:lpstr>
      <vt:lpstr>Graph</vt:lpstr>
      <vt:lpstr>Inter</vt:lpstr>
      <vt:lpstr>Arial Black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Hitesh Mohanty</cp:lastModifiedBy>
  <cp:revision>9</cp:revision>
  <dcterms:created xsi:type="dcterms:W3CDTF">2006-08-16T00:00:00Z</dcterms:created>
  <dcterms:modified xsi:type="dcterms:W3CDTF">2024-11-30T15:47:03Z</dcterms:modified>
  <dc:identifier>DAGWnkQ2I30</dc:identifier>
</cp:coreProperties>
</file>